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9/19/2020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9/19/2020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9/19/2020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9/19/2020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9/19/2020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9/19/2020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669A7A-8D97-4F86-A4C8-9E6E1414553D}"/>
              </a:ext>
            </a:extLst>
          </p:cNvPr>
          <p:cNvSpPr>
            <a:spLocks noGrp="1"/>
          </p:cNvSpPr>
          <p:nvPr>
            <p:ph type="ctrTitle"/>
          </p:nvPr>
        </p:nvSpPr>
        <p:spPr>
          <a:xfrm>
            <a:off x="65903" y="727768"/>
            <a:ext cx="11936627" cy="1475013"/>
          </a:xfrm>
        </p:spPr>
        <p:txBody>
          <a:bodyPr>
            <a:normAutofit/>
          </a:bodyPr>
          <a:lstStyle/>
          <a:p>
            <a:pPr lvl="0" algn="ctr">
              <a:lnSpc>
                <a:spcPct val="150000"/>
              </a:lnSpc>
              <a:spcBef>
                <a:spcPts val="0"/>
              </a:spcBef>
            </a:pPr>
            <a:r>
              <a:rPr lang="ru-RU" sz="2800" b="1" cap="none"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ТЕМА № 4 «ИНДИКАТОРЫ БЕЗОПАСНОСТИ ФОНДОВОГО РЫНКА»</a:t>
            </a:r>
            <a:endParaRPr lang="ru-RU" dirty="0"/>
          </a:p>
        </p:txBody>
      </p:sp>
      <p:sp>
        <p:nvSpPr>
          <p:cNvPr id="3" name="Подзаголовок 2">
            <a:extLst>
              <a:ext uri="{FF2B5EF4-FFF2-40B4-BE49-F238E27FC236}">
                <a16:creationId xmlns:a16="http://schemas.microsoft.com/office/drawing/2014/main" id="{D5DC21AC-F5CA-4044-8C28-FA1251F6A7B0}"/>
              </a:ext>
            </a:extLst>
          </p:cNvPr>
          <p:cNvSpPr>
            <a:spLocks noGrp="1"/>
          </p:cNvSpPr>
          <p:nvPr>
            <p:ph type="subTitle" idx="1"/>
          </p:nvPr>
        </p:nvSpPr>
        <p:spPr>
          <a:xfrm>
            <a:off x="599227" y="2110448"/>
            <a:ext cx="10993546" cy="590321"/>
          </a:xfrm>
        </p:spPr>
        <p:txBody>
          <a:bodyPr>
            <a:normAutofit fontScale="47500" lnSpcReduction="20000"/>
          </a:bodyPr>
          <a:lstStyle/>
          <a:p>
            <a:pPr indent="450215" algn="just">
              <a:lnSpc>
                <a:spcPct val="150000"/>
              </a:lnSpc>
              <a:spcAft>
                <a:spcPts val="0"/>
              </a:spcAft>
            </a:pPr>
            <a:r>
              <a:rPr lang="ru-RU" sz="23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1. Понятие индикатора обеспечения экономической безопасности фондового рынка. </a:t>
            </a:r>
            <a:endParaRPr lang="ru-RU" sz="23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3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a:t>
            </a:r>
            <a:r>
              <a:rPr lang="ru-RU" sz="23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Пороговые значения обеспечения экономической безопасности фондового рынка.</a:t>
            </a:r>
            <a:endParaRPr lang="ru-RU" sz="23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pic>
        <p:nvPicPr>
          <p:cNvPr id="1026" name="Picture 2">
            <a:extLst>
              <a:ext uri="{FF2B5EF4-FFF2-40B4-BE49-F238E27FC236}">
                <a16:creationId xmlns:a16="http://schemas.microsoft.com/office/drawing/2014/main" id="{EBC26BBA-BBAC-4916-B5F4-660F858B8E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1817" y="3179805"/>
            <a:ext cx="7620000" cy="3072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5858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1452CFA0-4DAE-4A88-A154-F9D1CFBEFB05}"/>
              </a:ext>
            </a:extLst>
          </p:cNvPr>
          <p:cNvSpPr/>
          <p:nvPr/>
        </p:nvSpPr>
        <p:spPr>
          <a:xfrm>
            <a:off x="436605" y="642552"/>
            <a:ext cx="11318789" cy="236426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latin typeface="Times New Roman" panose="02020603050405020304" pitchFamily="18" charset="0"/>
                <a:ea typeface="Calibri" panose="020F0502020204030204" pitchFamily="34" charset="0"/>
                <a:cs typeface="Times New Roman" panose="02020603050405020304" pitchFamily="18" charset="0"/>
              </a:rPr>
              <a:t>Для крупных рынков ценных бумаг характерен </a:t>
            </a:r>
            <a:r>
              <a:rPr lang="ru-RU" b="1">
                <a:latin typeface="Times New Roman" panose="02020603050405020304" pitchFamily="18" charset="0"/>
                <a:ea typeface="Calibri" panose="020F0502020204030204" pitchFamily="34" charset="0"/>
                <a:cs typeface="Times New Roman" panose="02020603050405020304" pitchFamily="18" charset="0"/>
              </a:rPr>
              <a:t>высокий уровень взаимосвязи емкости срочных рынков ценных бумаг</a:t>
            </a:r>
            <a:r>
              <a:rPr lang="ru-RU">
                <a:latin typeface="Times New Roman" panose="02020603050405020304" pitchFamily="18" charset="0"/>
                <a:ea typeface="Calibri" panose="020F0502020204030204" pitchFamily="34" charset="0"/>
                <a:cs typeface="Times New Roman" panose="02020603050405020304" pitchFamily="18" charset="0"/>
              </a:rPr>
              <a:t> и емкости рынка базисных активов – акций. Важнейшим фактором роста ликвидности срочных рынков, являющихся частью национальных развивающихся рынков, выступает вовлечение в оборот максимально большого количества спекулятивных капиталов, а также капитализация и ликвидность рынков базисных активов.</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26F9E1BD-092E-48E7-9DBE-7DA9D0B0DDD5}"/>
              </a:ext>
            </a:extLst>
          </p:cNvPr>
          <p:cNvSpPr/>
          <p:nvPr/>
        </p:nvSpPr>
        <p:spPr>
          <a:xfrm>
            <a:off x="436605" y="3196281"/>
            <a:ext cx="11318789" cy="3262184"/>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latin typeface="Times New Roman" panose="02020603050405020304" pitchFamily="18" charset="0"/>
                <a:ea typeface="Calibri" panose="020F0502020204030204" pitchFamily="34" charset="0"/>
                <a:cs typeface="Times New Roman" panose="02020603050405020304" pitchFamily="18" charset="0"/>
              </a:rPr>
              <a:t>Среди различных характеристик размера срочного рынка наибольшее влияние на ликвидность первичного рынка ценных бумаг оказывают показатели </a:t>
            </a:r>
            <a:r>
              <a:rPr lang="ru-RU" b="1">
                <a:latin typeface="Times New Roman" panose="02020603050405020304" pitchFamily="18" charset="0"/>
                <a:ea typeface="Calibri" panose="020F0502020204030204" pitchFamily="34" charset="0"/>
                <a:cs typeface="Times New Roman" panose="02020603050405020304" pitchFamily="18" charset="0"/>
              </a:rPr>
              <a:t>объема открытых позиций на срочном рынке акций</a:t>
            </a:r>
            <a:r>
              <a:rPr lang="ru-RU">
                <a:latin typeface="Times New Roman" panose="02020603050405020304" pitchFamily="18" charset="0"/>
                <a:ea typeface="Calibri" panose="020F0502020204030204" pitchFamily="34" charset="0"/>
                <a:cs typeface="Times New Roman" panose="02020603050405020304" pitchFamily="18" charset="0"/>
              </a:rPr>
              <a:t>. Емкость рынка производных ценных бумаг по отношению к емкости рынка базовых активов не должна превышать 80-90%. При превышении емкости рынка деривативов над емкостью рынка первичных ценных бумаг, котировки производных ценных бумаг начинают определять курсы первичных ценных бумаг, что приводит к масштабным падениям курсов ценных бумаг. По состоянию на </a:t>
            </a:r>
            <a:r>
              <a:rPr lang="ru-RU">
                <a:solidFill>
                  <a:srgbClr val="FF0000"/>
                </a:solidFill>
                <a:latin typeface="Times New Roman" panose="02020603050405020304" pitchFamily="18" charset="0"/>
                <a:ea typeface="Calibri" panose="020F0502020204030204" pitchFamily="34" charset="0"/>
                <a:cs typeface="Times New Roman" panose="02020603050405020304" pitchFamily="18" charset="0"/>
              </a:rPr>
              <a:t>начало 2008 г. этот показатель составлял 102%.</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7765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EB4AE3B6-279B-4B81-927F-E737916F9FD1}"/>
              </a:ext>
            </a:extLst>
          </p:cNvPr>
          <p:cNvSpPr/>
          <p:nvPr/>
        </p:nvSpPr>
        <p:spPr>
          <a:xfrm>
            <a:off x="461319" y="683741"/>
            <a:ext cx="11310551" cy="1458097"/>
          </a:xfrm>
          <a:prstGeom prst="snip2Diag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Вложения нерезидентов в производные ценные бумаги</a:t>
            </a: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на акции и облигации, по подсчетам Международной федерации бирж, должна составлять не более 15% суммарно рынка производных бумаг, в исключительных случаях этот показатель может доходить максимум до 30%. По данным Международной комиссии по ценным бумагам данный показатель в России находится на уровне 35%, что отрицательно сказывается на устойчивости фондового рынка.</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29378BC3-1CDD-45B1-80DC-7F19F5C0EA8E}"/>
              </a:ext>
            </a:extLst>
          </p:cNvPr>
          <p:cNvSpPr/>
          <p:nvPr/>
        </p:nvSpPr>
        <p:spPr>
          <a:xfrm>
            <a:off x="461318" y="2403389"/>
            <a:ext cx="11376454" cy="1804087"/>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Объем капитализации фондового рынка</a:t>
            </a:r>
            <a:r>
              <a:rPr lang="ru-RU" dirty="0">
                <a:latin typeface="Times New Roman" panose="02020603050405020304" pitchFamily="18" charset="0"/>
                <a:ea typeface="Calibri" panose="020F0502020204030204" pitchFamily="34" charset="0"/>
                <a:cs typeface="Times New Roman" panose="02020603050405020304" pitchFamily="18" charset="0"/>
              </a:rPr>
              <a:t> по отношению к величине суммарной годовой прибыли акционерных обществ может превышать величину суммарной годовой прибыли акционерных обществ не более чем в 6 раз. Превышение в 5 раз свидетельствует о низкой эффективности рынка ценных бумаг в привлечении инвестиций в акционерные общества.</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усеченные противолежащие углы 3">
            <a:extLst>
              <a:ext uri="{FF2B5EF4-FFF2-40B4-BE49-F238E27FC236}">
                <a16:creationId xmlns:a16="http://schemas.microsoft.com/office/drawing/2014/main" id="{9FCDA5FD-8E87-4F6B-B0B1-BF5C7A517734}"/>
              </a:ext>
            </a:extLst>
          </p:cNvPr>
          <p:cNvSpPr/>
          <p:nvPr/>
        </p:nvSpPr>
        <p:spPr>
          <a:xfrm>
            <a:off x="461318" y="4469027"/>
            <a:ext cx="11310551" cy="2191264"/>
          </a:xfrm>
          <a:prstGeom prst="snip2Diag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spcAft>
                <a:spcPts val="0"/>
              </a:spcAft>
            </a:pP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Оценки доли ценных бумаг, находящихся в свободном обращении на российском рынке акций сильно различаются в зависимости от источника такой оценки. Средневзвешенный (по капитализации) уровень свободнообращающихся акций по данным ООО «Финансовые и бухгалтерские консультанты» составляет 10-15%. В случае 20%-</a:t>
            </a:r>
            <a:r>
              <a:rPr lang="ru-RU"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го</a:t>
            </a: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значения данного показателя, высокий уровень капитализации при прочих равных условиях генерирует повышенную волатильность рынка и, соответственно, провоцирует значительное падение рынка в течение кризисных периодов, а при значении менее 10% возникают ситуации создающие опасность его ликвидации.</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9738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углы 1">
            <a:extLst>
              <a:ext uri="{FF2B5EF4-FFF2-40B4-BE49-F238E27FC236}">
                <a16:creationId xmlns:a16="http://schemas.microsoft.com/office/drawing/2014/main" id="{88F13BDD-E98E-4D46-81D6-7CAB15236258}"/>
              </a:ext>
            </a:extLst>
          </p:cNvPr>
          <p:cNvSpPr/>
          <p:nvPr/>
        </p:nvSpPr>
        <p:spPr>
          <a:xfrm>
            <a:off x="436605" y="733168"/>
            <a:ext cx="11425881" cy="315509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Показатель доли акционерных капиталов</a:t>
            </a: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находящихся в свободном обращении является существенным ограничителем для роста доли капитализации рынка ценных бумаг к ВВП. Пороговое значение отношения капитализации рынка ценных бумаг к ВВП (Николаев И.А., Марченко Т.Е. именуют этот показатель капиталоемкостью ВВП) зависит от вполне определенных параметров состояния фондового рынка. Если с такой крайне незначительной долей акционерного капитала, находящегося в свободном обращении, достигается уровень показателя капиталоемкости ВВП в 100% и более, то угроза разворота финансового рынка значительным образом возрастает.</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углы 2">
            <a:extLst>
              <a:ext uri="{FF2B5EF4-FFF2-40B4-BE49-F238E27FC236}">
                <a16:creationId xmlns:a16="http://schemas.microsoft.com/office/drawing/2014/main" id="{1408C6FF-661A-44BD-917C-ACC5D5F2C4E3}"/>
              </a:ext>
            </a:extLst>
          </p:cNvPr>
          <p:cNvSpPr/>
          <p:nvPr/>
        </p:nvSpPr>
        <p:spPr>
          <a:xfrm>
            <a:off x="436605" y="4061254"/>
            <a:ext cx="11425881" cy="25372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С 2005 года началось увеличение национальной российской капитализации. Динамика и значение соотношения капитализации рынка акций и номинального ВВП имеет чрезвычайно большое значение для оценки стратегических перспектив фондовых рынков.</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Важное исходное предположение состоит в том, что определенному уровню развития экономики должен соответствовать и вполне определенный показатель совокупной капитализации национального фондового рынка.</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9740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кругленные противолежащие углы 1">
            <a:extLst>
              <a:ext uri="{FF2B5EF4-FFF2-40B4-BE49-F238E27FC236}">
                <a16:creationId xmlns:a16="http://schemas.microsoft.com/office/drawing/2014/main" id="{AB8136AE-D2AE-4EF6-B255-4389436C170E}"/>
              </a:ext>
            </a:extLst>
          </p:cNvPr>
          <p:cNvSpPr/>
          <p:nvPr/>
        </p:nvSpPr>
        <p:spPr>
          <a:xfrm>
            <a:off x="321275" y="74140"/>
            <a:ext cx="11615352" cy="335486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a:latin typeface="Times New Roman" panose="02020603050405020304" pitchFamily="18" charset="0"/>
                <a:ea typeface="Calibri" panose="020F0502020204030204" pitchFamily="34" charset="0"/>
                <a:cs typeface="Times New Roman" panose="02020603050405020304" pitchFamily="18" charset="0"/>
              </a:rPr>
              <a:t>Темпы прироста капитализации фондового рынка по отношению к темпам прироста ВВП</a:t>
            </a:r>
            <a:r>
              <a:rPr lang="ru-RU">
                <a:latin typeface="Times New Roman" panose="02020603050405020304" pitchFamily="18" charset="0"/>
                <a:ea typeface="Calibri" panose="020F0502020204030204" pitchFamily="34" charset="0"/>
                <a:cs typeface="Times New Roman" panose="02020603050405020304" pitchFamily="18" charset="0"/>
              </a:rPr>
              <a:t> – до 10 %. Если этот индикатор принимает значения от 10 до 15%, то необходим тщательный анализ причин, повлекших за собой отклонение темпов прироста капитализации фондового рынка от темпов прироста ВВП, так как данная величина является предкризисной. Также эта величина должна соотноситься с результатами хозяйственной деятельности предприятий, вошедшими в рейтинг фондовых бирж, а также с инвестиционным рейтингом страны. Необходимо понимать, что необычайно высокие темпы прироста капитализации так же опасны, как и падение капитализации ведущих корпораций российской экономики, так как рано или поздно после разогрева рынка происходит фиксация прибыли с соответствующим возможным его обвалом.</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скругленные противолежащие углы 2">
            <a:extLst>
              <a:ext uri="{FF2B5EF4-FFF2-40B4-BE49-F238E27FC236}">
                <a16:creationId xmlns:a16="http://schemas.microsoft.com/office/drawing/2014/main" id="{9BCF1E73-EAC7-4BD8-B2E1-8E626A9CF23A}"/>
              </a:ext>
            </a:extLst>
          </p:cNvPr>
          <p:cNvSpPr/>
          <p:nvPr/>
        </p:nvSpPr>
        <p:spPr>
          <a:xfrm>
            <a:off x="321275" y="3608173"/>
            <a:ext cx="11615352" cy="2973859"/>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latin typeface="Times New Roman" panose="02020603050405020304" pitchFamily="18" charset="0"/>
                <a:ea typeface="Calibri" panose="020F0502020204030204" pitchFamily="34" charset="0"/>
                <a:cs typeface="Times New Roman" panose="02020603050405020304" pitchFamily="18" charset="0"/>
              </a:rPr>
              <a:t>Исходя из динамики темпов прироста капитализации фондового рынка по отношению к темпам прироста ВВП пороговое значение для экономики России стоит на уровне 60%. Пример России наглядно подтверждает закономерность: перекапитализация фондового рынка, выведение соответствующего показателя на неадекватно высокий уровень обязательно имеет следствием его резкое снижение, сопровождающееся падением темпов прироста экономики. Поэтому, представляется вполне разумным отметить пороговое значение темпов годового прироста капитализации ВВП для экономики России на уровне 60%, несмотря на наличие более высоких значений показателя.</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0080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12CD527D-D4D0-4052-89E2-71D09513C960}"/>
              </a:ext>
            </a:extLst>
          </p:cNvPr>
          <p:cNvSpPr/>
          <p:nvPr/>
        </p:nvSpPr>
        <p:spPr>
          <a:xfrm>
            <a:off x="473675" y="918519"/>
            <a:ext cx="11244649" cy="282557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a:latin typeface="Times New Roman" panose="02020603050405020304" pitchFamily="18" charset="0"/>
                <a:ea typeface="Calibri" panose="020F0502020204030204" pitchFamily="34" charset="0"/>
                <a:cs typeface="Times New Roman" panose="02020603050405020304" pitchFamily="18" charset="0"/>
              </a:rPr>
              <a:t>Пороговые значения экономической безопасности рынка ценных бумаг служат важнейшим инструментом реализации экономической безопасности на рынке. Разработка и внедрение пороговых значений, совершенствование системы их регулирования позволят повысить устойчивость рынков и тем самым обеспечить экономическую безопасность не только финансовой сферы, но и экономики в целом. Индикаторы, разрабатываемые в русле методологии теории экономической безопасности, представляется возможным вписать в регулярную систему индикаторов экономической безопасности фондового рынка.</a:t>
            </a:r>
            <a:endParaRPr lang="ru-RU" sz="140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E23D2FF9-0DF4-406F-9BB1-239CA4595A70}"/>
              </a:ext>
            </a:extLst>
          </p:cNvPr>
          <p:cNvSpPr/>
          <p:nvPr/>
        </p:nvSpPr>
        <p:spPr>
          <a:xfrm>
            <a:off x="444842" y="4399005"/>
            <a:ext cx="11244649" cy="1540476"/>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Спецификой стандартных характеристик экономической безопасности рынка ценных бумаг является то, что эти категории характеризуют не только состояние одного только рынка, но и всей финансовой системы государства.</a:t>
            </a:r>
            <a:endParaRPr lang="ru-RU"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9325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45FE43-5990-4EA4-89D9-F2DF9B53CD5C}"/>
              </a:ext>
            </a:extLst>
          </p:cNvPr>
          <p:cNvSpPr>
            <a:spLocks noGrp="1"/>
          </p:cNvSpPr>
          <p:nvPr>
            <p:ph type="title"/>
          </p:nvPr>
        </p:nvSpPr>
        <p:spPr/>
        <p:txBody>
          <a:bodyPr/>
          <a:lstStyle/>
          <a:p>
            <a:r>
              <a:rPr lang="ru-RU" b="1" dirty="0">
                <a:latin typeface="Times New Roman" panose="02020603050405020304" pitchFamily="18" charset="0"/>
                <a:ea typeface="Times New Roman" panose="02020603050405020304" pitchFamily="18" charset="0"/>
              </a:rPr>
              <a:t>1. Понятие индикатора обеспечения экономической безопасности фондового рынка</a:t>
            </a:r>
            <a:endParaRPr lang="ru-RU" dirty="0"/>
          </a:p>
        </p:txBody>
      </p:sp>
      <p:sp>
        <p:nvSpPr>
          <p:cNvPr id="4" name="Прямоугольник: скругленные противолежащие углы 3">
            <a:extLst>
              <a:ext uri="{FF2B5EF4-FFF2-40B4-BE49-F238E27FC236}">
                <a16:creationId xmlns:a16="http://schemas.microsoft.com/office/drawing/2014/main" id="{6DAF78C0-4972-4BC5-8BE7-17D6EF7ED212}"/>
              </a:ext>
            </a:extLst>
          </p:cNvPr>
          <p:cNvSpPr/>
          <p:nvPr/>
        </p:nvSpPr>
        <p:spPr>
          <a:xfrm>
            <a:off x="411892" y="1971329"/>
            <a:ext cx="11318789" cy="1342767"/>
          </a:xfrm>
          <a:prstGeom prst="round2Diag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Состояние безопасности оценивается параметрами, критериями и индикаторами, которые используются в системе механизмов экономической политики государства для прогнозирования и текущего управления фондовым рынком.</a:t>
            </a:r>
            <a:endParaRPr lang="ru-RU"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B3781778-FD56-4EDB-AD59-9596EA642015}"/>
              </a:ext>
            </a:extLst>
          </p:cNvPr>
          <p:cNvSpPr/>
          <p:nvPr/>
        </p:nvSpPr>
        <p:spPr>
          <a:xfrm>
            <a:off x="411892" y="3429000"/>
            <a:ext cx="11261124" cy="1342768"/>
          </a:xfrm>
          <a:prstGeom prst="round2Diag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Более широкие возможности для измерения пороговых значений состояния защищенности фондового рынка создает методология теории экономической безопасности, где критерии и показатели определяются по существенным элементам системы вызовов и угроз экономической безопасности рынка ценных бумаг.</a:t>
            </a:r>
            <a:endParaRPr lang="ru-RU"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Облачко с текстом: прямоугольное со скругленными углами 5">
            <a:extLst>
              <a:ext uri="{FF2B5EF4-FFF2-40B4-BE49-F238E27FC236}">
                <a16:creationId xmlns:a16="http://schemas.microsoft.com/office/drawing/2014/main" id="{27E08C49-99AD-4D12-BDDD-E240E2C86214}"/>
              </a:ext>
            </a:extLst>
          </p:cNvPr>
          <p:cNvSpPr/>
          <p:nvPr/>
        </p:nvSpPr>
        <p:spPr>
          <a:xfrm>
            <a:off x="263610" y="4884611"/>
            <a:ext cx="11607113" cy="1491049"/>
          </a:xfrm>
          <a:prstGeom prst="wedgeRoundRectCallout">
            <a:avLst>
              <a:gd name="adj1" fmla="val 41268"/>
              <a:gd name="adj2" fmla="val 6084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Под индикатором экономической безопасности</a:t>
            </a:r>
            <a:r>
              <a:rPr lang="ru-RU"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рынка ценных бумаг следует понимать доступную наблюдению и измерению характеристику экономической безопасности рынка, позволяющую судить о других ее характеристиках, недоступных непосредственному исследованию.</a:t>
            </a:r>
            <a:endParaRPr lang="ru-RU" sz="1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C7927137-4C01-4AC0-91D5-9D4F1E86181E}"/>
              </a:ext>
            </a:extLst>
          </p:cNvPr>
          <p:cNvSpPr/>
          <p:nvPr/>
        </p:nvSpPr>
        <p:spPr>
          <a:xfrm>
            <a:off x="972065" y="6488503"/>
            <a:ext cx="10363200" cy="276999"/>
          </a:xfrm>
          <a:prstGeom prst="rect">
            <a:avLst/>
          </a:prstGeom>
        </p:spPr>
        <p:txBody>
          <a:bodyPr wrap="square">
            <a:spAutoFit/>
          </a:bodyPr>
          <a:lstStyle/>
          <a:p>
            <a:pPr algn="r"/>
            <a:r>
              <a:rPr lang="ru-RU" sz="1200" i="1" dirty="0">
                <a:solidFill>
                  <a:srgbClr val="002060"/>
                </a:solidFill>
                <a:latin typeface="Times New Roman" panose="02020603050405020304" pitchFamily="18" charset="0"/>
                <a:ea typeface="Times New Roman" panose="02020603050405020304" pitchFamily="18" charset="0"/>
              </a:rPr>
              <a:t>Вячеслав Константинович </a:t>
            </a:r>
            <a:r>
              <a:rPr lang="ru-RU" sz="1200" i="1" dirty="0" err="1">
                <a:solidFill>
                  <a:srgbClr val="002060"/>
                </a:solidFill>
                <a:latin typeface="Times New Roman" panose="02020603050405020304" pitchFamily="18" charset="0"/>
                <a:ea typeface="Times New Roman" panose="02020603050405020304" pitchFamily="18" charset="0"/>
              </a:rPr>
              <a:t>Сенчагов</a:t>
            </a:r>
            <a:r>
              <a:rPr lang="ru-RU" sz="1200" i="1" dirty="0">
                <a:solidFill>
                  <a:srgbClr val="002060"/>
                </a:solidFill>
                <a:latin typeface="Times New Roman" panose="02020603050405020304" pitchFamily="18" charset="0"/>
                <a:ea typeface="Times New Roman" panose="02020603050405020304" pitchFamily="18" charset="0"/>
              </a:rPr>
              <a:t> (</a:t>
            </a:r>
            <a:r>
              <a:rPr lang="ru-RU" sz="1200" i="1" dirty="0">
                <a:solidFill>
                  <a:srgbClr val="002060"/>
                </a:solidFill>
                <a:latin typeface="Times New Roman" panose="02020603050405020304" pitchFamily="18" charset="0"/>
                <a:ea typeface="Calibri" panose="020F0502020204030204" pitchFamily="34" charset="0"/>
              </a:rPr>
              <a:t>Советский государственный деятель, советский и российский учёный-экономист</a:t>
            </a:r>
            <a:r>
              <a:rPr lang="ru-RU" sz="1200" i="1" dirty="0">
                <a:solidFill>
                  <a:srgbClr val="002060"/>
                </a:solidFill>
              </a:rPr>
              <a:t> (1940-2016)</a:t>
            </a:r>
          </a:p>
        </p:txBody>
      </p:sp>
    </p:spTree>
    <p:extLst>
      <p:ext uri="{BB962C8B-B14F-4D97-AF65-F5344CB8AC3E}">
        <p14:creationId xmlns:p14="http://schemas.microsoft.com/office/powerpoint/2010/main" val="3101571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BDAB569-E500-4911-BC61-BE1427107218}"/>
              </a:ext>
            </a:extLst>
          </p:cNvPr>
          <p:cNvSpPr/>
          <p:nvPr/>
        </p:nvSpPr>
        <p:spPr>
          <a:xfrm>
            <a:off x="551935" y="557454"/>
            <a:ext cx="11088130" cy="738664"/>
          </a:xfrm>
          <a:prstGeom prst="rect">
            <a:avLst/>
          </a:prstGeom>
        </p:spPr>
        <p:txBody>
          <a:bodyPr wrap="square">
            <a:spAutoFit/>
          </a:bodyPr>
          <a:lstStyle/>
          <a:p>
            <a:pPr indent="450215" algn="just">
              <a:spcAft>
                <a:spcPts val="0"/>
              </a:spcAft>
            </a:pPr>
            <a:r>
              <a:rPr lang="ru-RU" sz="1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Приведем наиболее актуальные и значимые индикаторы экономической безопасности рынка ценных бумаг, полученные на основе анализа научных разработок и публикаций, эмпирических исследований, официальных документов, имеющихся в этой области, а также экспертных оценок:</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Таблица 4">
            <a:extLst>
              <a:ext uri="{FF2B5EF4-FFF2-40B4-BE49-F238E27FC236}">
                <a16:creationId xmlns:a16="http://schemas.microsoft.com/office/drawing/2014/main" id="{751BB388-3330-43F1-A46E-8A8976B447E2}"/>
              </a:ext>
            </a:extLst>
          </p:cNvPr>
          <p:cNvGraphicFramePr>
            <a:graphicFrameLocks noGrp="1"/>
          </p:cNvGraphicFramePr>
          <p:nvPr>
            <p:extLst>
              <p:ext uri="{D42A27DB-BD31-4B8C-83A1-F6EECF244321}">
                <p14:modId xmlns:p14="http://schemas.microsoft.com/office/powerpoint/2010/main" val="4294250932"/>
              </p:ext>
            </p:extLst>
          </p:nvPr>
        </p:nvGraphicFramePr>
        <p:xfrm>
          <a:off x="177113" y="1296118"/>
          <a:ext cx="11837773" cy="5456116"/>
        </p:xfrm>
        <a:graphic>
          <a:graphicData uri="http://schemas.openxmlformats.org/drawingml/2006/table">
            <a:tbl>
              <a:tblPr firstRow="1" firstCol="1" bandRow="1">
                <a:tableStyleId>{5C22544A-7EE6-4342-B048-85BDC9FD1C3A}</a:tableStyleId>
              </a:tblPr>
              <a:tblGrid>
                <a:gridCol w="11837773">
                  <a:extLst>
                    <a:ext uri="{9D8B030D-6E8A-4147-A177-3AD203B41FA5}">
                      <a16:colId xmlns:a16="http://schemas.microsoft.com/office/drawing/2014/main" val="220817218"/>
                    </a:ext>
                  </a:extLst>
                </a:gridCol>
              </a:tblGrid>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портфельных инвестиций в основной капитал в ВВП</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3149711304"/>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емкость рынка производных ценных бумаг / Емкость рынка первичных ценных бумаг</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17082989"/>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иностранных инвестиций в сделках на рынках акций, депозитарных расписок и долговых бумаг</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06343051"/>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иностранных инвестиций в производные ценные бумаги на российские акции и облигации</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46133951"/>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объем капитализации фондового рынка / Величина суммарной годовой прибыли акционерных обществ</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51613640"/>
                  </a:ext>
                </a:extLst>
              </a:tr>
              <a:tr h="153536">
                <a:tc>
                  <a:txBody>
                    <a:bodyPr/>
                    <a:lstStyle/>
                    <a:p>
                      <a:pPr marL="285750" indent="-285750">
                        <a:lnSpc>
                          <a:spcPct val="100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снижение / рост индекса РТС за одну торговую сессию</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78489368"/>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иностранных портфельных инвестиций в ценные бумаги по отношению к иностранным инвестициям в целом</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38911596"/>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темпы прироста капитализации фондового рынка по отношению к темпам прироста ВВП</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53917174"/>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падение значений зарубежных и национальных индексов</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14047378"/>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доходность государственных ценных бумаг по отношению к темпам роста ВВП</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52363174"/>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объем сделок с российскими активами, осуществляемых на иностранных торговых площадках</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70074696"/>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иностранных рынков в совокупном объеме привлечения инвестиций российскими компаниями</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423504433"/>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частных лиц и институтов коллективных инвестиций в совокупной структуре инвесторов</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54799408"/>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объем ценных бумаг, находящихся в свободном обращении</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6923919"/>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размер капитализации клиринговых систем</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87288194"/>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уровень издержек совершения сделок через российские торговые системы по сравнению с иностранными рынками</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25891740"/>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оборота региональных фондовых бирж</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90843925"/>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территориальная концентрация финансовых ресурсов и рынков</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25988604"/>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уровень монополизации рынка ценных бумаг</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43446761"/>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десяти крупнейших компаний в совокупном обороте акций</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811033326"/>
                  </a:ext>
                </a:extLst>
              </a:tr>
              <a:tr h="153536">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доля манипулятивных и инсайдерских сделок на рынке ценных бумаг</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931487939"/>
                  </a:ext>
                </a:extLst>
              </a:tr>
              <a:tr h="299991">
                <a:tc>
                  <a:txBody>
                    <a:bodyPr/>
                    <a:lstStyle/>
                    <a:p>
                      <a:pPr marL="285750" indent="-285750">
                        <a:lnSpc>
                          <a:spcPct val="107000"/>
                        </a:lnSpc>
                        <a:spcAft>
                          <a:spcPts val="0"/>
                        </a:spcAft>
                        <a:buFont typeface="Wingdings" panose="05000000000000000000" pitchFamily="2" charset="2"/>
                        <a:buChar char="ü"/>
                      </a:pPr>
                      <a:r>
                        <a:rPr lang="ru-RU" sz="1400" b="0" dirty="0">
                          <a:effectLst/>
                          <a:latin typeface="Times New Roman" panose="02020603050405020304" pitchFamily="18" charset="0"/>
                          <a:cs typeface="Times New Roman" panose="02020603050405020304" pitchFamily="18" charset="0"/>
                        </a:rPr>
                        <a:t>преступления на 1000 чел населения, в т.ч.: преступность экономической направленности – всего преступлений; организованная преступность (число действующих в регионе </a:t>
                      </a:r>
                      <a:r>
                        <a:rPr lang="ru-RU" sz="1400" b="0" dirty="0" err="1">
                          <a:effectLst/>
                          <a:latin typeface="Times New Roman" panose="02020603050405020304" pitchFamily="18" charset="0"/>
                          <a:cs typeface="Times New Roman" panose="02020603050405020304" pitchFamily="18" charset="0"/>
                        </a:rPr>
                        <a:t>оргпреступных</a:t>
                      </a:r>
                      <a:r>
                        <a:rPr lang="ru-RU" sz="1400" b="0" dirty="0">
                          <a:effectLst/>
                          <a:latin typeface="Times New Roman" panose="02020603050405020304" pitchFamily="18" charset="0"/>
                          <a:cs typeface="Times New Roman" panose="02020603050405020304" pitchFamily="18" charset="0"/>
                        </a:rPr>
                        <a:t> сообществ); количество выявленных преступлений на рынке ценных бумаг; количество дел на рынке ценных бумаг, переданных в суд.</a:t>
                      </a:r>
                      <a:endParaRPr lang="ru-RU"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128" marR="7128" marT="7128" marB="7128"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54313531"/>
                  </a:ext>
                </a:extLst>
              </a:tr>
            </a:tbl>
          </a:graphicData>
        </a:graphic>
      </p:graphicFrame>
    </p:spTree>
    <p:extLst>
      <p:ext uri="{BB962C8B-B14F-4D97-AF65-F5344CB8AC3E}">
        <p14:creationId xmlns:p14="http://schemas.microsoft.com/office/powerpoint/2010/main" val="2806920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усеченные противолежащие углы 1">
            <a:extLst>
              <a:ext uri="{FF2B5EF4-FFF2-40B4-BE49-F238E27FC236}">
                <a16:creationId xmlns:a16="http://schemas.microsoft.com/office/drawing/2014/main" id="{6BA7938B-CC1D-4935-BF73-EA7D0DF6A1D2}"/>
              </a:ext>
            </a:extLst>
          </p:cNvPr>
          <p:cNvSpPr/>
          <p:nvPr/>
        </p:nvSpPr>
        <p:spPr>
          <a:xfrm>
            <a:off x="436605" y="683742"/>
            <a:ext cx="11392930" cy="996778"/>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Центральным вопросом оценки эффективности системы обеспечения экономической безопасности рынка ценных бумаг является обоснование ее критериев.</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усеченные противолежащие углы 2">
            <a:extLst>
              <a:ext uri="{FF2B5EF4-FFF2-40B4-BE49-F238E27FC236}">
                <a16:creationId xmlns:a16="http://schemas.microsoft.com/office/drawing/2014/main" id="{2325CD10-ED22-4F37-B514-2A217F0A3E1A}"/>
              </a:ext>
            </a:extLst>
          </p:cNvPr>
          <p:cNvSpPr/>
          <p:nvPr/>
        </p:nvSpPr>
        <p:spPr>
          <a:xfrm>
            <a:off x="436605" y="1857634"/>
            <a:ext cx="11392930" cy="996778"/>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indent="450215" algn="just">
              <a:lnSpc>
                <a:spcPct val="150000"/>
              </a:lnSpc>
              <a:spcAft>
                <a:spcPts val="0"/>
              </a:spcAft>
            </a:pPr>
            <a:r>
              <a:rPr lang="ru-RU" i="1"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Критерии экономической безопасности рынка ценных бумаг </a:t>
            </a: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это показатели, качественно и количественно характеризующие уровень экономической безопасности рынка ценных бумаг.</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усеченные противолежащие углы 3">
            <a:extLst>
              <a:ext uri="{FF2B5EF4-FFF2-40B4-BE49-F238E27FC236}">
                <a16:creationId xmlns:a16="http://schemas.microsoft.com/office/drawing/2014/main" id="{BBE0650A-5A8E-4930-8E52-09D96BAFC142}"/>
              </a:ext>
            </a:extLst>
          </p:cNvPr>
          <p:cNvSpPr/>
          <p:nvPr/>
        </p:nvSpPr>
        <p:spPr>
          <a:xfrm>
            <a:off x="436605" y="3031526"/>
            <a:ext cx="11392930" cy="3735858"/>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indent="450215" algn="just">
              <a:lnSpc>
                <a:spcPct val="150000"/>
              </a:lnSpc>
              <a:spcAft>
                <a:spcPts val="0"/>
              </a:spcAft>
            </a:pPr>
            <a:r>
              <a:rPr lang="ru-RU"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Обобщение отечественной литературы свидетельствует о том, что критерием эффективности системы обеспечения экономической безопасности рынка ценных бумаг должно служить сокращение совершаемых злоупотреблений, наносящих серьезный экономический ущерб фондовому рынку Российской Федерации, от их уменьшения зависит приток капитала для развития производства, капитализации сбережений населения и хозяйствующих субъектов. Еще одним критерием рынка ценных бумаг является состояние инфраструктуры рынка, обеспечивающей его развитие, успешное функционирование которого находится в зависимости от притока капитала в сбережения населения и производство хозяйствующих субъектов.</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5626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BA88C0-3156-49C4-9761-B945C9CC1DEB}"/>
              </a:ext>
            </a:extLst>
          </p:cNvPr>
          <p:cNvSpPr>
            <a:spLocks noGrp="1"/>
          </p:cNvSpPr>
          <p:nvPr>
            <p:ph type="title"/>
          </p:nvPr>
        </p:nvSpPr>
        <p:spPr/>
        <p:txBody>
          <a:bodyPr/>
          <a:lstStyle/>
          <a:p>
            <a:r>
              <a:rPr lang="ru-RU" b="1" dirty="0">
                <a:latin typeface="Times New Roman" panose="02020603050405020304" pitchFamily="18" charset="0"/>
                <a:ea typeface="Calibri" panose="020F0502020204030204" pitchFamily="34" charset="0"/>
              </a:rPr>
              <a:t>2. Пороговые значения обеспечения экономической безопасности фондового рынка</a:t>
            </a:r>
            <a:endParaRPr lang="ru-RU" dirty="0"/>
          </a:p>
        </p:txBody>
      </p:sp>
      <p:sp>
        <p:nvSpPr>
          <p:cNvPr id="4" name="Прямоугольник: скругленные противолежащие углы 3">
            <a:extLst>
              <a:ext uri="{FF2B5EF4-FFF2-40B4-BE49-F238E27FC236}">
                <a16:creationId xmlns:a16="http://schemas.microsoft.com/office/drawing/2014/main" id="{79C1894A-42CB-4BAA-B2F0-332ADD2D9F02}"/>
              </a:ext>
            </a:extLst>
          </p:cNvPr>
          <p:cNvSpPr/>
          <p:nvPr/>
        </p:nvSpPr>
        <p:spPr>
          <a:xfrm>
            <a:off x="374822" y="2049163"/>
            <a:ext cx="11294075" cy="1526060"/>
          </a:xfrm>
          <a:prstGeom prst="round2Diag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В системе обеспечения экономической безопасности важное место занимает разработка пороговых значений, очерчивающие границу между безопасной, предкризисной и кризисной зонами на рынке ценных бумаг</a:t>
            </a:r>
            <a:r>
              <a:rPr lang="ru-RU">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E77055F5-2A19-4E64-B543-9B8FC4E7AF76}"/>
              </a:ext>
            </a:extLst>
          </p:cNvPr>
          <p:cNvSpPr/>
          <p:nvPr/>
        </p:nvSpPr>
        <p:spPr>
          <a:xfrm>
            <a:off x="316733" y="4023758"/>
            <a:ext cx="11294075" cy="1701540"/>
          </a:xfrm>
          <a:prstGeom prst="round2Diag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i="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Пороговые значения индикаторов экономической безопасности </a:t>
            </a:r>
            <a:r>
              <a:rPr lang="ru-RU"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значения индикаторов экономической безопасности, несоблюдение которых препятствует стабильному развитию рынка, приводит к созданию отрицательных, разрушительных тенденций в области экономической безопасности.</a:t>
            </a:r>
            <a:endParaRPr lang="ru-RU"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8019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усеченные противолежащие углы 2">
            <a:extLst>
              <a:ext uri="{FF2B5EF4-FFF2-40B4-BE49-F238E27FC236}">
                <a16:creationId xmlns:a16="http://schemas.microsoft.com/office/drawing/2014/main" id="{DAE05B67-1195-4096-8CA6-A5D6E56A8821}"/>
              </a:ext>
            </a:extLst>
          </p:cNvPr>
          <p:cNvSpPr/>
          <p:nvPr/>
        </p:nvSpPr>
        <p:spPr>
          <a:xfrm>
            <a:off x="152400" y="107092"/>
            <a:ext cx="11771870" cy="3385752"/>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50000"/>
              </a:lnSpc>
            </a:pPr>
            <a:r>
              <a:rPr lang="ru-RU" b="1" dirty="0">
                <a:solidFill>
                  <a:schemeClr val="bg1"/>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Задача определения пороговых значений </a:t>
            </a:r>
            <a:r>
              <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индикативных показателей состояния экономической безопасности рынка ценных бумаг осложняется, прежде всего, различиями к требованиям к качеству, неточностью самих экономических расчетов и оценок, погрешностями моделирования, несопоставимостью показателей. Поэтому пороговые значения необходимо рассматривать в качестве сравнительных границ, величина которых определяется требованиями устойчивого развития рынка на основе анализа возможных дестабилизирующих общеэкономических угроз безопасности и реакции системы на их действие, а также влиянием криминальных и коррупционных факторов.</a:t>
            </a:r>
            <a:endParaRPr lang="ru-RU"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усеченные противолежащие углы 3">
            <a:extLst>
              <a:ext uri="{FF2B5EF4-FFF2-40B4-BE49-F238E27FC236}">
                <a16:creationId xmlns:a16="http://schemas.microsoft.com/office/drawing/2014/main" id="{5C2C14EA-A3DC-480F-8704-B20406EF5E38}"/>
              </a:ext>
            </a:extLst>
          </p:cNvPr>
          <p:cNvSpPr/>
          <p:nvPr/>
        </p:nvSpPr>
        <p:spPr>
          <a:xfrm>
            <a:off x="152400" y="3583459"/>
            <a:ext cx="11771870" cy="2038865"/>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Можно выделить следующие основные градации состояния рынка ценных бумаг, то есть состояния рассматриваемого субъекта по уровням экономической безопасности: </a:t>
            </a:r>
          </a:p>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предкризисное;</a:t>
            </a:r>
          </a:p>
          <a:p>
            <a:pPr indent="450215" algn="just">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кризисное.</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54DAB603-1654-4E96-A234-5481D572C4DB}"/>
              </a:ext>
            </a:extLst>
          </p:cNvPr>
          <p:cNvSpPr/>
          <p:nvPr/>
        </p:nvSpPr>
        <p:spPr>
          <a:xfrm>
            <a:off x="374821" y="5712939"/>
            <a:ext cx="11327027" cy="856736"/>
          </a:xfrm>
          <a:prstGeom prst="round2Diag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50000"/>
              </a:lnSpc>
              <a:spcAft>
                <a:spcPts val="0"/>
              </a:spcAft>
            </a:pPr>
            <a:r>
              <a:rPr lang="ru-RU" b="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Предкризисное состояние рынка ценных бумаг</a:t>
            </a:r>
            <a:r>
              <a:rPr lang="ru-RU">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характеризуется сопоставимостью темпов его развития с темпами роста возникающих угроз.</a:t>
            </a:r>
            <a:endParaRPr lang="ru-RU" sz="140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9403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скругленные противолежащие углы 2">
            <a:extLst>
              <a:ext uri="{FF2B5EF4-FFF2-40B4-BE49-F238E27FC236}">
                <a16:creationId xmlns:a16="http://schemas.microsoft.com/office/drawing/2014/main" id="{ECBC3BDB-171E-4DCA-941E-C8340ADADDE5}"/>
              </a:ext>
            </a:extLst>
          </p:cNvPr>
          <p:cNvSpPr/>
          <p:nvPr/>
        </p:nvSpPr>
        <p:spPr>
          <a:xfrm>
            <a:off x="90616" y="131806"/>
            <a:ext cx="11986053" cy="21336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3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При этом возникает необходимость оценки состояния рассматриваемого субъекта не только по отдельным сферам, но и всей экономической системы в целом. Предкризисное состояние само по себе не означает необратимого ухудшения состояния в общем, но может означать существенное ухудшение по отдельным сферам функционирования фондового рынка. Однако это ухудшение может быть преодолено принятием надлежащих мероприятий, в основном организационного, управленческого и финансово-экономического характера.</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скругленные противолежащие углы 3">
            <a:extLst>
              <a:ext uri="{FF2B5EF4-FFF2-40B4-BE49-F238E27FC236}">
                <a16:creationId xmlns:a16="http://schemas.microsoft.com/office/drawing/2014/main" id="{E6804FA1-4C4F-43A0-B0A7-E2135EA5D8D4}"/>
              </a:ext>
            </a:extLst>
          </p:cNvPr>
          <p:cNvSpPr/>
          <p:nvPr/>
        </p:nvSpPr>
        <p:spPr>
          <a:xfrm>
            <a:off x="102973" y="2347779"/>
            <a:ext cx="11986054" cy="2986221"/>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0215" algn="just">
              <a:lnSpc>
                <a:spcPct val="13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Введение понятия </a:t>
            </a:r>
            <a:r>
              <a:rPr lang="ru-RU" b="1"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предкризисного состояния рынка ценных бумаг </a:t>
            </a:r>
            <a:r>
              <a:rPr lang="ru-RU" dirty="0">
                <a:latin typeface="Times New Roman" panose="02020603050405020304" pitchFamily="18" charset="0"/>
                <a:ea typeface="Calibri" panose="020F0502020204030204" pitchFamily="34" charset="0"/>
                <a:cs typeface="Times New Roman" panose="02020603050405020304" pitchFamily="18" charset="0"/>
              </a:rPr>
              <a:t>необходимо именно для того, чтобы своевременно выявить возникающие кризисные тенденции в развитии ситуации и предотвратить их перерастание в кризис. Поэтому на предкризисной стадии главным образом применяются </a:t>
            </a:r>
            <a:r>
              <a:rPr lang="ru-RU" b="1" i="1" dirty="0">
                <a:latin typeface="Times New Roman" panose="02020603050405020304" pitchFamily="18" charset="0"/>
                <a:ea typeface="Calibri" panose="020F0502020204030204" pitchFamily="34" charset="0"/>
                <a:cs typeface="Times New Roman" panose="02020603050405020304" pitchFamily="18" charset="0"/>
              </a:rPr>
              <a:t>меры превентивного характера</a:t>
            </a:r>
            <a:r>
              <a:rPr lang="ru-RU" dirty="0">
                <a:latin typeface="Times New Roman" panose="02020603050405020304" pitchFamily="18" charset="0"/>
                <a:ea typeface="Calibri" panose="020F0502020204030204" pitchFamily="34" charset="0"/>
                <a:cs typeface="Times New Roman" panose="02020603050405020304" pitchFamily="18" charset="0"/>
              </a:rPr>
              <a:t>. Однако нельзя недооценивать серьезность предкризисного состояния фондового рынка, так как длительность воздействия негативных факторов постепенно ослабляет сопротивляемость субъекта этому действию, что, как правило, сопровождается дальнейшим ухудшением его состояния. Поскольку различные сферы экономики тесно взаимосвязаны, то ухудшение состояния постепенно захватывает все новые и новые сферы. Сопротивляемость субъекта угрозам постепенно снижается и нарастает угроза наступления кризиса.</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скругленные противолежащие углы 4">
            <a:extLst>
              <a:ext uri="{FF2B5EF4-FFF2-40B4-BE49-F238E27FC236}">
                <a16:creationId xmlns:a16="http://schemas.microsoft.com/office/drawing/2014/main" id="{B2F0913D-D18E-4BB6-B796-C0D5DA870C7B}"/>
              </a:ext>
            </a:extLst>
          </p:cNvPr>
          <p:cNvSpPr/>
          <p:nvPr/>
        </p:nvSpPr>
        <p:spPr>
          <a:xfrm>
            <a:off x="325394" y="5428735"/>
            <a:ext cx="11327027" cy="1297459"/>
          </a:xfrm>
          <a:prstGeom prst="round2Diag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450215" algn="just">
              <a:lnSpc>
                <a:spcPct val="150000"/>
              </a:lnSpc>
            </a:pPr>
            <a:r>
              <a:rPr lang="ru-RU" sz="16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Кризисная стадия</a:t>
            </a:r>
            <a:r>
              <a:rPr lang="ru-RU"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характеризуется трансформацией угроз и опасностей в реальные экономические ущербы и потери, выражающиеся в масштабном падении курсов ценных бумаг, возникновении массовых убытков на рынке деривативов, в результате рассогласования управляющих параметров системы, что приводит к нарастанию сбоев в ее функционировании.</a:t>
            </a:r>
            <a:endParaRPr lang="ru-RU"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3168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a:extLst>
              <a:ext uri="{FF2B5EF4-FFF2-40B4-BE49-F238E27FC236}">
                <a16:creationId xmlns:a16="http://schemas.microsoft.com/office/drawing/2014/main" id="{41B4DEA6-8D68-466A-8E7D-AB259EC175A1}"/>
              </a:ext>
            </a:extLst>
          </p:cNvPr>
          <p:cNvPicPr>
            <a:picLocks noChangeAspect="1"/>
          </p:cNvPicPr>
          <p:nvPr/>
        </p:nvPicPr>
        <p:blipFill rotWithShape="1">
          <a:blip r:embed="rId2"/>
          <a:srcRect l="24189" t="17057" r="41486" b="17357"/>
          <a:stretch/>
        </p:blipFill>
        <p:spPr>
          <a:xfrm>
            <a:off x="6746788" y="576650"/>
            <a:ext cx="5292343" cy="6207210"/>
          </a:xfrm>
          <a:prstGeom prst="rect">
            <a:avLst/>
          </a:prstGeom>
        </p:spPr>
      </p:pic>
      <p:sp>
        <p:nvSpPr>
          <p:cNvPr id="12" name="Прямоугольник: скругленные углы 11">
            <a:extLst>
              <a:ext uri="{FF2B5EF4-FFF2-40B4-BE49-F238E27FC236}">
                <a16:creationId xmlns:a16="http://schemas.microsoft.com/office/drawing/2014/main" id="{60FA8DDB-1CF0-4F66-BB1F-B93DF9C0CCD7}"/>
              </a:ext>
            </a:extLst>
          </p:cNvPr>
          <p:cNvSpPr/>
          <p:nvPr/>
        </p:nvSpPr>
        <p:spPr>
          <a:xfrm>
            <a:off x="337750" y="780536"/>
            <a:ext cx="6285471" cy="1301578"/>
          </a:xfrm>
          <a:prstGeom prst="roundRect">
            <a:avLst/>
          </a:prstGeom>
          <a:solidFill>
            <a:schemeClr val="accent1">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dirty="0">
                <a:solidFill>
                  <a:srgbClr val="002060"/>
                </a:solidFill>
                <a:latin typeface="Times New Roman" panose="02020603050405020304" pitchFamily="18" charset="0"/>
                <a:ea typeface="Calibri" panose="020F0502020204030204" pitchFamily="34" charset="0"/>
              </a:rPr>
              <a:t>На фондовом рынке обращается большое количество акций. Цены их постоянно изменяются. Однако обобщающую динамику рынка можно получить с помощью фондовых индексов. </a:t>
            </a:r>
            <a:endParaRPr lang="ru-RU" dirty="0">
              <a:solidFill>
                <a:srgbClr val="002060"/>
              </a:solidFill>
            </a:endParaRPr>
          </a:p>
        </p:txBody>
      </p:sp>
      <p:sp>
        <p:nvSpPr>
          <p:cNvPr id="13" name="Прямоугольник: скругленные углы 12">
            <a:extLst>
              <a:ext uri="{FF2B5EF4-FFF2-40B4-BE49-F238E27FC236}">
                <a16:creationId xmlns:a16="http://schemas.microsoft.com/office/drawing/2014/main" id="{0115338A-2851-40C5-82F3-A0AAD42ED126}"/>
              </a:ext>
            </a:extLst>
          </p:cNvPr>
          <p:cNvSpPr/>
          <p:nvPr/>
        </p:nvSpPr>
        <p:spPr>
          <a:xfrm>
            <a:off x="337750" y="2448698"/>
            <a:ext cx="6285471" cy="1301578"/>
          </a:xfrm>
          <a:prstGeom prst="roundRect">
            <a:avLst/>
          </a:prstGeom>
          <a:solidFill>
            <a:schemeClr val="accent1">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i="1"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Фондовый индекс</a:t>
            </a:r>
            <a:r>
              <a:rPr lang="ru-RU" dirty="0">
                <a:solidFill>
                  <a:srgbClr val="002060"/>
                </a:solidFill>
                <a:latin typeface="Times New Roman" panose="02020603050405020304" pitchFamily="18" charset="0"/>
                <a:ea typeface="Calibri" panose="020F0502020204030204" pitchFamily="34" charset="0"/>
              </a:rPr>
              <a:t> – это статистическая средняя величина, рассчитанная на основе курсовой стоимости входящих в него бумаг, зафиксированной через определенные промежутки времени.</a:t>
            </a:r>
            <a:endParaRPr lang="ru-RU" dirty="0">
              <a:solidFill>
                <a:srgbClr val="002060"/>
              </a:solidFill>
            </a:endParaRPr>
          </a:p>
        </p:txBody>
      </p:sp>
      <p:sp>
        <p:nvSpPr>
          <p:cNvPr id="14" name="Прямоугольник: скругленные углы 13">
            <a:extLst>
              <a:ext uri="{FF2B5EF4-FFF2-40B4-BE49-F238E27FC236}">
                <a16:creationId xmlns:a16="http://schemas.microsoft.com/office/drawing/2014/main" id="{306A43BD-1FD6-49FC-9656-FD2386071243}"/>
              </a:ext>
            </a:extLst>
          </p:cNvPr>
          <p:cNvSpPr/>
          <p:nvPr/>
        </p:nvSpPr>
        <p:spPr>
          <a:xfrm>
            <a:off x="337750" y="4116860"/>
            <a:ext cx="6285472" cy="19297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latin typeface="Times New Roman" panose="02020603050405020304" pitchFamily="18" charset="0"/>
                <a:ea typeface="Calibri" panose="020F0502020204030204" pitchFamily="34" charset="0"/>
              </a:rPr>
              <a:t>Фондовый индекс служит барометром будущего состояния экономики, особенно если он рассчитывается на основе большого числа компаний, так как курсовая стоимость ценных бумаг отражает ожидания инвесторов относительно результатов деятельности выпустивших их компаний</a:t>
            </a:r>
            <a:r>
              <a:rPr lang="ru-RU" dirty="0">
                <a:solidFill>
                  <a:schemeClr val="bg1"/>
                </a:solidFill>
                <a:latin typeface="Times New Roman" panose="02020603050405020304" pitchFamily="18" charset="0"/>
                <a:ea typeface="Calibri" panose="020F0502020204030204" pitchFamily="34" charset="0"/>
              </a:rPr>
              <a:t>.</a:t>
            </a:r>
            <a:r>
              <a:rPr lang="ru-RU" dirty="0">
                <a:solidFill>
                  <a:srgbClr val="FF0000"/>
                </a:solidFill>
                <a:latin typeface="Times New Roman" panose="02020603050405020304" pitchFamily="18" charset="0"/>
                <a:ea typeface="Calibri" panose="020F0502020204030204" pitchFamily="34" charset="0"/>
              </a:rPr>
              <a:t> </a:t>
            </a:r>
            <a:endParaRPr lang="ru-RU" dirty="0"/>
          </a:p>
        </p:txBody>
      </p:sp>
      <p:sp>
        <p:nvSpPr>
          <p:cNvPr id="15" name="Прямоугольник 14">
            <a:extLst>
              <a:ext uri="{FF2B5EF4-FFF2-40B4-BE49-F238E27FC236}">
                <a16:creationId xmlns:a16="http://schemas.microsoft.com/office/drawing/2014/main" id="{96D5EC54-241D-48AE-8304-7384987BF1A1}"/>
              </a:ext>
            </a:extLst>
          </p:cNvPr>
          <p:cNvSpPr/>
          <p:nvPr/>
        </p:nvSpPr>
        <p:spPr>
          <a:xfrm>
            <a:off x="6623221" y="99995"/>
            <a:ext cx="5583901" cy="307777"/>
          </a:xfrm>
          <a:prstGeom prst="rect">
            <a:avLst/>
          </a:prstGeom>
        </p:spPr>
        <p:txBody>
          <a:bodyPr wrap="none">
            <a:spAutoFit/>
          </a:bodyPr>
          <a:lstStyle/>
          <a:p>
            <a:r>
              <a:rPr lang="ru-RU" sz="1400" b="1" dirty="0">
                <a:solidFill>
                  <a:srgbClr val="C00000"/>
                </a:solidFill>
                <a:latin typeface="Times New Roman" panose="02020603050405020304" pitchFamily="18" charset="0"/>
                <a:ea typeface="Calibri" panose="020F0502020204030204" pitchFamily="34" charset="0"/>
              </a:rPr>
              <a:t>На российском фондовом рынке существуют следующие индексы </a:t>
            </a:r>
            <a:endParaRPr lang="ru-RU" b="1" dirty="0">
              <a:solidFill>
                <a:srgbClr val="C00000"/>
              </a:solidFill>
            </a:endParaRPr>
          </a:p>
        </p:txBody>
      </p:sp>
    </p:spTree>
    <p:extLst>
      <p:ext uri="{BB962C8B-B14F-4D97-AF65-F5344CB8AC3E}">
        <p14:creationId xmlns:p14="http://schemas.microsoft.com/office/powerpoint/2010/main" val="3575703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A26D8E9-6C96-4190-B922-C8660E3DFF2C}"/>
              </a:ext>
            </a:extLst>
          </p:cNvPr>
          <p:cNvSpPr/>
          <p:nvPr/>
        </p:nvSpPr>
        <p:spPr>
          <a:xfrm>
            <a:off x="131805" y="125912"/>
            <a:ext cx="6096000" cy="1350434"/>
          </a:xfrm>
          <a:prstGeom prst="rect">
            <a:avLst/>
          </a:prstGeom>
          <a:solidFill>
            <a:schemeClr val="accent1">
              <a:lumMod val="20000"/>
              <a:lumOff val="80000"/>
            </a:schemeClr>
          </a:solidFill>
          <a:ln>
            <a:solidFill>
              <a:schemeClr val="accent2">
                <a:lumMod val="75000"/>
              </a:schemeClr>
            </a:solidFill>
          </a:ln>
        </p:spPr>
        <p:txBody>
          <a:bodyPr wrap="square">
            <a:spAutoFit/>
          </a:bodyPr>
          <a:lstStyle/>
          <a:p>
            <a:pPr indent="450215" algn="just">
              <a:lnSpc>
                <a:spcPct val="150000"/>
              </a:lnSpc>
              <a:spcAft>
                <a:spcPts val="0"/>
              </a:spcAft>
            </a:pPr>
            <a:r>
              <a:rPr lang="ru-RU" sz="1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Индекс, являясь агрегированным показателем, отражает среднее изменение стоимости ценных бумаг, входящих в базу его расчета. Изменение значения индекса служит объективным показателем, характеризующим текущую ситуацию на фондовом рынке.</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FE2E154D-2B90-4AB5-87EB-961D04B186B7}"/>
              </a:ext>
            </a:extLst>
          </p:cNvPr>
          <p:cNvSpPr/>
          <p:nvPr/>
        </p:nvSpPr>
        <p:spPr>
          <a:xfrm>
            <a:off x="6433752" y="125912"/>
            <a:ext cx="5445211" cy="1350434"/>
          </a:xfrm>
          <a:prstGeom prst="rect">
            <a:avLst/>
          </a:prstGeom>
          <a:solidFill>
            <a:schemeClr val="accent1">
              <a:lumMod val="20000"/>
              <a:lumOff val="80000"/>
            </a:schemeClr>
          </a:solidFill>
          <a:ln>
            <a:solidFill>
              <a:schemeClr val="accent2">
                <a:lumMod val="75000"/>
              </a:schemeClr>
            </a:solidFill>
          </a:ln>
        </p:spPr>
        <p:txBody>
          <a:bodyPr wrap="square">
            <a:spAutoFit/>
          </a:bodyPr>
          <a:lstStyle/>
          <a:p>
            <a:pPr indent="450215" algn="just">
              <a:lnSpc>
                <a:spcPct val="150000"/>
              </a:lnSpc>
              <a:spcAft>
                <a:spcPts val="0"/>
              </a:spcAft>
            </a:pPr>
            <a:r>
              <a:rPr lang="ru-RU" sz="1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Законодательно установлено, что пороговым значением является снижение/рост индексов за одну торговую сессию более чем на 5%, при падении стоимости на 20% торги фондовой биржи приостанавливаются.</a:t>
            </a:r>
            <a:endParaRPr lang="ru-RU"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a:extLst>
              <a:ext uri="{FF2B5EF4-FFF2-40B4-BE49-F238E27FC236}">
                <a16:creationId xmlns:a16="http://schemas.microsoft.com/office/drawing/2014/main" id="{C11F4DC9-D044-447B-B73E-CD620EFE24B0}"/>
              </a:ext>
            </a:extLst>
          </p:cNvPr>
          <p:cNvSpPr/>
          <p:nvPr/>
        </p:nvSpPr>
        <p:spPr>
          <a:xfrm>
            <a:off x="131805" y="5265113"/>
            <a:ext cx="11878963" cy="1384995"/>
          </a:xfrm>
          <a:prstGeom prst="rect">
            <a:avLst/>
          </a:prstGeom>
        </p:spPr>
        <p:txBody>
          <a:bodyPr wrap="square">
            <a:spAutoFit/>
          </a:bodyPr>
          <a:lstStyle/>
          <a:p>
            <a:pPr indent="450215" algn="just">
              <a:spcAft>
                <a:spcPts val="0"/>
              </a:spcAft>
            </a:pPr>
            <a:r>
              <a:rPr lang="ru-RU" sz="1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Опираясь на мировую практику, одним из ключевых показателей экономической безопасности фондового рынка, является </a:t>
            </a:r>
            <a:r>
              <a:rPr lang="ru-RU" sz="12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соотношение денежного агрегата М2 к капитализации фондового рынка</a:t>
            </a:r>
            <a:r>
              <a:rPr lang="ru-RU" sz="1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p>
          <a:p>
            <a:pPr indent="450215" algn="just">
              <a:spcAft>
                <a:spcPts val="0"/>
              </a:spcAft>
            </a:pPr>
            <a:r>
              <a:rPr lang="ru-RU" sz="1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Когда капитализация рынка превышает денежную массу фондовый рынок становится уязвимым к динамике процентных ставок, что повышает вероятность коррекции. При превышении на 30%, для падения фондового индекса достаточно двух-трех негативных новостей, а когда разрыв достигает 50%, коррекция становится почти неизбежной. </a:t>
            </a:r>
          </a:p>
          <a:p>
            <a:pPr indent="450215" algn="just">
              <a:spcAft>
                <a:spcPts val="0"/>
              </a:spcAft>
            </a:pPr>
            <a:r>
              <a:rPr lang="ru-RU" sz="1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В России по итогам 2007 г. значение данного показателя составило 41%, что свидетельствовало об уязвимости рынка ценных бумаг от малейших изменений в состоянии денежного обращения на территории Российской Федерации. Что и было продемонстрировано осенью 2008 года. На начало 2009 года соотношение денежного агрегата М2 к капитализации фондового рынка сохранялось на уровне 36%, что свидетельствовало о сохраняющейся угрозе безопасности рынка ценных бумаг.</a:t>
            </a:r>
            <a:endParaRPr lang="ru-RU" sz="12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4098" name="Picture 2">
            <a:extLst>
              <a:ext uri="{FF2B5EF4-FFF2-40B4-BE49-F238E27FC236}">
                <a16:creationId xmlns:a16="http://schemas.microsoft.com/office/drawing/2014/main" id="{8699F20E-BF71-49F4-BB9E-BFEE5807FD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178" y="1611936"/>
            <a:ext cx="11310552" cy="36531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9819148"/>
      </p:ext>
    </p:extLst>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TM03457464[[fn=Дивиденд]]</Template>
  <TotalTime>92</TotalTime>
  <Words>2000</Words>
  <Application>Microsoft Office PowerPoint</Application>
  <PresentationFormat>Широкоэкранный</PresentationFormat>
  <Paragraphs>66</Paragraphs>
  <Slides>14</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14</vt:i4>
      </vt:variant>
    </vt:vector>
  </HeadingPairs>
  <TitlesOfParts>
    <vt:vector size="22" baseType="lpstr">
      <vt:lpstr>Arial</vt:lpstr>
      <vt:lpstr>Calibri</vt:lpstr>
      <vt:lpstr>Corbel</vt:lpstr>
      <vt:lpstr>Gill Sans MT</vt:lpstr>
      <vt:lpstr>Times New Roman</vt:lpstr>
      <vt:lpstr>Wingdings</vt:lpstr>
      <vt:lpstr>Wingdings 2</vt:lpstr>
      <vt:lpstr>Дивиденд</vt:lpstr>
      <vt:lpstr>ТЕМА № 4 «ИНДИКАТОРЫ БЕЗОПАСНОСТИ ФОНДОВОГО РЫНКА»</vt:lpstr>
      <vt:lpstr>1. Понятие индикатора обеспечения экономической безопасности фондового рынка</vt:lpstr>
      <vt:lpstr>Презентация PowerPoint</vt:lpstr>
      <vt:lpstr>Презентация PowerPoint</vt:lpstr>
      <vt:lpstr>2. Пороговые значения обеспечения экономической безопасности фондового рынка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 4 «ИНДИКАТОРЫ БЕЗОПАСНОСТИ ФОНДОВОГО РЫНКА»</dc:title>
  <dc:creator>Оля У</dc:creator>
  <cp:lastModifiedBy>Оля У</cp:lastModifiedBy>
  <cp:revision>11</cp:revision>
  <dcterms:created xsi:type="dcterms:W3CDTF">2020-09-19T07:45:52Z</dcterms:created>
  <dcterms:modified xsi:type="dcterms:W3CDTF">2020-09-19T09:18:06Z</dcterms:modified>
</cp:coreProperties>
</file>